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3" r:id="rId12"/>
    <p:sldId id="27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AC44-454D-44B2-B509-DDFBE22CD131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7DCE3-8CAE-42A1-A6C4-DF755D429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32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971800"/>
            <a:ext cx="7543800" cy="3429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Cross Platform </a:t>
            </a:r>
            <a:r>
              <a:rPr lang="en-US" b="1" dirty="0" smtClean="0">
                <a:solidFill>
                  <a:schemeClr val="tx1"/>
                </a:solidFill>
              </a:rPr>
              <a:t>Development:-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Introduction to QT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Platform Supported by QT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Modules &amp; Tools of QT,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Unity Engine for Game Development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Introduction to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6" name="Content Placeholder 5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Introduction to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90600"/>
            <a:ext cx="868680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Introduction to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25338"/>
            <a:ext cx="8686800" cy="5493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Platforms Supported by QT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032627"/>
            <a:ext cx="8763000" cy="5630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Platforms Supported by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6" name="Content Placeholder 5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90600"/>
            <a:ext cx="8686799" cy="5562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Platforms Supported by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52111"/>
            <a:ext cx="8686799" cy="5563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Platforms Supported by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990601"/>
            <a:ext cx="861060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Platforms Supported by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371600"/>
            <a:ext cx="8762999" cy="4800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Platforms Supported by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19200"/>
            <a:ext cx="7772400" cy="2276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33800"/>
            <a:ext cx="7772400" cy="2648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Modules and Tools of QT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56" y="914400"/>
            <a:ext cx="8520887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32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971800"/>
            <a:ext cx="7543800" cy="3429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Cross Platform </a:t>
            </a:r>
            <a:r>
              <a:rPr lang="en-US" b="1" dirty="0" smtClean="0">
                <a:solidFill>
                  <a:schemeClr val="tx1"/>
                </a:solidFill>
              </a:rPr>
              <a:t>Development:-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Introduction to QT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Platform Supported by QT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Modules &amp; Tools of QT,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Unity Engine for Game Development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Modules and Tools of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5" name="Content Placeholder 4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219200"/>
            <a:ext cx="4038600" cy="5001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14400"/>
            <a:ext cx="4495800" cy="5792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Modules and Tools of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990600"/>
            <a:ext cx="8839200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Modules and Tools of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066800"/>
            <a:ext cx="8164065" cy="25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62400"/>
            <a:ext cx="8153400" cy="2696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Modules and Tools of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990600"/>
            <a:ext cx="838200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05200"/>
            <a:ext cx="8305800" cy="312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/>
              <a:t>Modules and Tools of QT</a:t>
            </a:r>
            <a:br>
              <a:rPr lang="en-US" sz="4800" b="1" dirty="0" smtClean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791200"/>
          </a:xfrm>
        </p:spPr>
        <p:txBody>
          <a:bodyPr/>
          <a:lstStyle/>
          <a:p>
            <a:pPr algn="ctr">
              <a:buNone/>
            </a:pPr>
            <a:r>
              <a:rPr lang="en-US" sz="4800" b="1" dirty="0" smtClean="0">
                <a:solidFill>
                  <a:schemeClr val="accent1"/>
                </a:solidFill>
              </a:rPr>
              <a:t>OpenGL</a:t>
            </a:r>
          </a:p>
          <a:p>
            <a:r>
              <a:rPr lang="en-US" sz="2800" dirty="0" smtClean="0"/>
              <a:t>Basic animation setup provided by QT.</a:t>
            </a:r>
          </a:p>
          <a:p>
            <a:r>
              <a:rPr lang="en-US" sz="2800" dirty="0" smtClean="0"/>
              <a:t>Include OpenGL ES 3.0/3.1</a:t>
            </a:r>
          </a:p>
          <a:p>
            <a:r>
              <a:rPr lang="en-US" sz="2800" dirty="0" smtClean="0"/>
              <a:t>Integration with </a:t>
            </a:r>
            <a:r>
              <a:rPr lang="en-US" sz="2800" b="1" dirty="0" err="1" smtClean="0"/>
              <a:t>QtQuick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Good if you have Cross-Platform.</a:t>
            </a:r>
          </a:p>
          <a:p>
            <a:r>
              <a:rPr lang="en-US" sz="2800" dirty="0" smtClean="0"/>
              <a:t>Pure OpenGL is Hard-Work.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800"/>
            <a:ext cx="9144000" cy="2218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Modules and Tools of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14400"/>
            <a:ext cx="8610600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Autofit/>
          </a:bodyPr>
          <a:lstStyle/>
          <a:p>
            <a:r>
              <a:rPr lang="en-US" sz="4200" b="1" dirty="0" smtClean="0"/>
              <a:t/>
            </a:r>
            <a:br>
              <a:rPr lang="en-US" sz="4200" b="1" dirty="0" smtClean="0"/>
            </a:br>
            <a:r>
              <a:rPr lang="en-US" sz="4200" b="1" dirty="0" smtClean="0"/>
              <a:t>Unity Engine for Game Development</a:t>
            </a:r>
            <a:br>
              <a:rPr lang="en-US" sz="4200" b="1" dirty="0" smtClean="0"/>
            </a:br>
            <a:endParaRPr lang="en-US" sz="4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51816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Unity</a:t>
            </a:r>
            <a:r>
              <a:rPr lang="en-US" dirty="0" smtClean="0"/>
              <a:t> is a cross-platform game </a:t>
            </a:r>
            <a:r>
              <a:rPr lang="en-US" b="1" dirty="0" smtClean="0"/>
              <a:t>engine</a:t>
            </a:r>
            <a:r>
              <a:rPr lang="en-US" dirty="0" smtClean="0"/>
              <a:t> developed by </a:t>
            </a:r>
            <a:r>
              <a:rPr lang="en-US" b="1" dirty="0" smtClean="0"/>
              <a:t>Unity</a:t>
            </a:r>
            <a:r>
              <a:rPr lang="en-US" dirty="0" smtClean="0"/>
              <a:t> Technologies.</a:t>
            </a:r>
          </a:p>
          <a:p>
            <a:r>
              <a:rPr lang="en-US" dirty="0" smtClean="0"/>
              <a:t>It used to develop video games for PC, mobile devices and websites.</a:t>
            </a:r>
          </a:p>
          <a:p>
            <a:r>
              <a:rPr lang="en-US" dirty="0" smtClean="0"/>
              <a:t>First announced only for Mac OS in 2005.</a:t>
            </a:r>
          </a:p>
          <a:p>
            <a:r>
              <a:rPr lang="en-US" dirty="0" smtClean="0"/>
              <a:t>Now, It works on more than 15 Platforms.</a:t>
            </a:r>
          </a:p>
          <a:p>
            <a:r>
              <a:rPr lang="en-US" dirty="0" smtClean="0"/>
              <a:t>Unity supports both </a:t>
            </a:r>
            <a:r>
              <a:rPr lang="en-US" b="1" dirty="0" smtClean="0"/>
              <a:t>C# and Javascript</a:t>
            </a:r>
            <a:r>
              <a:rPr lang="en-US" dirty="0" smtClean="0"/>
              <a:t> for game programming.</a:t>
            </a:r>
          </a:p>
          <a:p>
            <a:r>
              <a:rPr lang="en-US" dirty="0" smtClean="0"/>
              <a:t>Unity comes in two basic flavors: the pro version and the free version.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Unity Engine for Game Development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Unity comes with a number of </a:t>
            </a:r>
            <a:r>
              <a:rPr lang="en-US" b="1" dirty="0" smtClean="0"/>
              <a:t>basic view tabs</a:t>
            </a:r>
            <a:r>
              <a:rPr lang="en-US" dirty="0" smtClean="0"/>
              <a:t>. Like as: </a:t>
            </a:r>
            <a:r>
              <a:rPr lang="en-US" b="1" dirty="0" smtClean="0"/>
              <a:t>Game</a:t>
            </a:r>
            <a:r>
              <a:rPr lang="en-US" dirty="0" smtClean="0"/>
              <a:t> tab, </a:t>
            </a:r>
            <a:r>
              <a:rPr lang="en-US" b="1" dirty="0" smtClean="0"/>
              <a:t>Scene</a:t>
            </a:r>
            <a:r>
              <a:rPr lang="en-US" dirty="0" smtClean="0"/>
              <a:t> tab, </a:t>
            </a:r>
            <a:r>
              <a:rPr lang="en-US" b="1" dirty="0" smtClean="0"/>
              <a:t>Inspector</a:t>
            </a:r>
            <a:r>
              <a:rPr lang="en-US" dirty="0" smtClean="0"/>
              <a:t> tab, </a:t>
            </a:r>
            <a:r>
              <a:rPr lang="en-US" b="1" dirty="0" smtClean="0"/>
              <a:t>Project</a:t>
            </a:r>
            <a:r>
              <a:rPr lang="en-US" dirty="0" smtClean="0"/>
              <a:t> tab, and </a:t>
            </a:r>
            <a:r>
              <a:rPr lang="en-US" b="1" dirty="0" smtClean="0"/>
              <a:t>Hierarchy</a:t>
            </a:r>
            <a:r>
              <a:rPr lang="en-US" dirty="0" smtClean="0"/>
              <a:t> tab. </a:t>
            </a:r>
          </a:p>
          <a:p>
            <a:r>
              <a:rPr lang="en-US" dirty="0" smtClean="0"/>
              <a:t>When </a:t>
            </a:r>
            <a:r>
              <a:rPr lang="en-US" b="1" dirty="0" smtClean="0"/>
              <a:t>play</a:t>
            </a:r>
            <a:r>
              <a:rPr lang="en-US" dirty="0" smtClean="0"/>
              <a:t> button is pressed, then </a:t>
            </a:r>
            <a:r>
              <a:rPr lang="en-US" b="1" dirty="0" smtClean="0"/>
              <a:t>Game</a:t>
            </a:r>
            <a:r>
              <a:rPr lang="en-US" dirty="0" smtClean="0"/>
              <a:t> tab displays a running object of the game that the user can interact with it. </a:t>
            </a:r>
          </a:p>
          <a:p>
            <a:r>
              <a:rPr lang="en-US" b="1" dirty="0" smtClean="0"/>
              <a:t>Scene</a:t>
            </a:r>
            <a:r>
              <a:rPr lang="en-US" dirty="0" smtClean="0"/>
              <a:t> tab provides a static, editable version of the game-world.</a:t>
            </a:r>
          </a:p>
          <a:p>
            <a:r>
              <a:rPr lang="en-US" b="1" dirty="0" smtClean="0"/>
              <a:t>Inspector</a:t>
            </a:r>
            <a:r>
              <a:rPr lang="en-US" dirty="0" smtClean="0"/>
              <a:t> tab allows the user to modify individual entities in the game world.</a:t>
            </a:r>
          </a:p>
          <a:p>
            <a:r>
              <a:rPr lang="en-US" b="1" dirty="0" smtClean="0"/>
              <a:t>Project</a:t>
            </a:r>
            <a:r>
              <a:rPr lang="en-US" dirty="0" smtClean="0"/>
              <a:t> tab allows the user to browse through the project’s files and drag models, materials, and other resources.</a:t>
            </a:r>
          </a:p>
          <a:p>
            <a:r>
              <a:rPr lang="en-US" b="1" dirty="0" smtClean="0"/>
              <a:t>Hierarchy</a:t>
            </a:r>
            <a:r>
              <a:rPr lang="en-US" dirty="0" smtClean="0"/>
              <a:t> tab shows all objects in the game-world.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Unity Engine for Game Development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u="sng" dirty="0" smtClean="0"/>
              <a:t>Unity Entities</a:t>
            </a:r>
            <a:r>
              <a:rPr lang="en-US" b="1" dirty="0" smtClean="0"/>
              <a:t>:-</a:t>
            </a:r>
          </a:p>
          <a:p>
            <a:pPr marL="514350" indent="-514350">
              <a:buAutoNum type="arabicPeriod"/>
            </a:pPr>
            <a:r>
              <a:rPr lang="en-US" b="1" dirty="0" smtClean="0"/>
              <a:t>Meshes:- </a:t>
            </a:r>
            <a:r>
              <a:rPr lang="en-US" dirty="0" smtClean="0"/>
              <a:t>Meshes are the way 3D geometry is represented in Unity.                                                            The user can either use Unity’s built-in objects (cubes, spheres, cylinders, etc), or import their own 3D models from a modeling package like Blender or Maya.                                                                   Unity supports a variety of 3D formats, including .</a:t>
            </a:r>
            <a:r>
              <a:rPr lang="en-US" dirty="0" err="1" smtClean="0"/>
              <a:t>fbx</a:t>
            </a:r>
            <a:r>
              <a:rPr lang="en-US" dirty="0" smtClean="0"/>
              <a:t>, and .3ds.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b="1" dirty="0" smtClean="0"/>
              <a:t>GUI Elements:- </a:t>
            </a:r>
            <a:r>
              <a:rPr lang="en-US" dirty="0" smtClean="0"/>
              <a:t>Text can be displayed using the ‘</a:t>
            </a:r>
            <a:r>
              <a:rPr lang="en-US" b="1" dirty="0" smtClean="0"/>
              <a:t>GUI Text</a:t>
            </a:r>
            <a:r>
              <a:rPr lang="en-US" dirty="0" smtClean="0"/>
              <a:t>’ and the ‘</a:t>
            </a:r>
            <a:r>
              <a:rPr lang="en-US" b="1" dirty="0" smtClean="0"/>
              <a:t>GUI Texture</a:t>
            </a:r>
            <a:r>
              <a:rPr lang="en-US" dirty="0" smtClean="0"/>
              <a:t>’ </a:t>
            </a:r>
            <a:r>
              <a:rPr lang="en-US" b="1" dirty="0" err="1" smtClean="0"/>
              <a:t>GameObjects</a:t>
            </a:r>
            <a:r>
              <a:rPr lang="en-US" dirty="0" smtClean="0"/>
              <a:t>.</a:t>
            </a:r>
            <a:r>
              <a:rPr lang="en-US" b="1" dirty="0" smtClean="0"/>
              <a:t>                          </a:t>
            </a:r>
            <a:r>
              <a:rPr lang="en-US" dirty="0" smtClean="0"/>
              <a:t>However, a more realistic way to handle UI elements is to use the </a:t>
            </a:r>
            <a:r>
              <a:rPr lang="en-US" b="1" dirty="0" smtClean="0"/>
              <a:t>3D text</a:t>
            </a:r>
            <a:r>
              <a:rPr lang="en-US" dirty="0" smtClean="0"/>
              <a:t> and </a:t>
            </a:r>
            <a:r>
              <a:rPr lang="en-US" b="1" dirty="0" smtClean="0"/>
              <a:t>Quad </a:t>
            </a:r>
            <a:r>
              <a:rPr lang="en-US" b="1" dirty="0" err="1" smtClean="0"/>
              <a:t>GameObjects</a:t>
            </a:r>
            <a:r>
              <a:rPr lang="en-US" b="1" dirty="0" smtClean="0"/>
              <a:t>.                                             </a:t>
            </a:r>
            <a:r>
              <a:rPr lang="en-US" dirty="0" smtClean="0"/>
              <a:t>GUI elements (text and textures) can have their size and scale adjusted using the relevant fields in the inspector tab.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Unity Engine for Game Development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912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u="sng" dirty="0" smtClean="0"/>
              <a:t>Unity Entities</a:t>
            </a:r>
            <a:r>
              <a:rPr lang="en-US" b="1" dirty="0" smtClean="0"/>
              <a:t>:-</a:t>
            </a:r>
          </a:p>
          <a:p>
            <a:pPr>
              <a:buNone/>
            </a:pPr>
            <a:r>
              <a:rPr lang="en-US" b="1" dirty="0" smtClean="0"/>
              <a:t>3. Materials:- </a:t>
            </a:r>
            <a:r>
              <a:rPr lang="en-US" dirty="0" smtClean="0"/>
              <a:t>Materials are combinations of </a:t>
            </a:r>
            <a:r>
              <a:rPr lang="en-US" b="1" dirty="0" smtClean="0"/>
              <a:t>textures and shaders</a:t>
            </a:r>
            <a:r>
              <a:rPr lang="en-US" dirty="0" smtClean="0"/>
              <a:t>.                                                                  Materials can be dragged directly onto game objects from the </a:t>
            </a:r>
            <a:r>
              <a:rPr lang="en-US" b="1" dirty="0" smtClean="0"/>
              <a:t>project tab</a:t>
            </a:r>
            <a:r>
              <a:rPr lang="en-US" dirty="0" smtClean="0"/>
              <a:t>.                                                                                                 You can adjust the texture using the </a:t>
            </a:r>
            <a:r>
              <a:rPr lang="en-US" b="1" dirty="0" smtClean="0"/>
              <a:t>inspector tab.</a:t>
            </a:r>
          </a:p>
          <a:p>
            <a:pPr>
              <a:buNone/>
            </a:pPr>
            <a:r>
              <a:rPr lang="en-US" b="1" dirty="0" smtClean="0"/>
              <a:t>4. Lights:- </a:t>
            </a:r>
            <a:r>
              <a:rPr lang="en-US" dirty="0" smtClean="0"/>
              <a:t>If there are no lights in your scene, then it giving the world a ‘flat’ look.</a:t>
            </a:r>
            <a:r>
              <a:rPr lang="en-US" b="1" dirty="0" smtClean="0"/>
              <a:t>                                                                                    </a:t>
            </a:r>
            <a:r>
              <a:rPr lang="en-US" dirty="0" smtClean="0"/>
              <a:t>Lights can be positioned, rotated, and have several internal characteristics that you can customize.                                                                    </a:t>
            </a:r>
          </a:p>
          <a:p>
            <a:pPr>
              <a:buNone/>
            </a:pPr>
            <a:r>
              <a:rPr lang="en-US" dirty="0" smtClean="0"/>
              <a:t>     Three main kinds of light are ‘</a:t>
            </a:r>
            <a:r>
              <a:rPr lang="en-US" b="1" dirty="0" smtClean="0"/>
              <a:t>spot</a:t>
            </a:r>
            <a:r>
              <a:rPr lang="en-US" dirty="0" smtClean="0"/>
              <a:t>’, ‘</a:t>
            </a:r>
            <a:r>
              <a:rPr lang="en-US" b="1" dirty="0" smtClean="0"/>
              <a:t>point</a:t>
            </a:r>
            <a:r>
              <a:rPr lang="en-US" dirty="0" smtClean="0"/>
              <a:t>’, and ‘</a:t>
            </a:r>
            <a:r>
              <a:rPr lang="en-US" b="1" dirty="0" smtClean="0"/>
              <a:t>directional</a:t>
            </a:r>
            <a:r>
              <a:rPr lang="en-US" dirty="0" smtClean="0"/>
              <a:t>’.                                                                                  </a:t>
            </a:r>
          </a:p>
          <a:p>
            <a:pPr>
              <a:buNone/>
            </a:pPr>
            <a:r>
              <a:rPr lang="en-US" b="1" dirty="0" smtClean="0"/>
              <a:t>     Spot lights</a:t>
            </a:r>
            <a:r>
              <a:rPr lang="en-US" dirty="0" smtClean="0"/>
              <a:t> have a location in 3D space and project light only in one direction. </a:t>
            </a:r>
          </a:p>
          <a:p>
            <a:pPr>
              <a:buNone/>
            </a:pPr>
            <a:r>
              <a:rPr lang="en-US" dirty="0" smtClean="0"/>
              <a:t>     </a:t>
            </a:r>
            <a:r>
              <a:rPr lang="en-US" b="1" dirty="0" smtClean="0"/>
              <a:t>Point lights</a:t>
            </a:r>
            <a:r>
              <a:rPr lang="en-US" dirty="0" smtClean="0"/>
              <a:t> have a location in 3D space, and cast light evenly in all directions.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b="1" dirty="0" smtClean="0"/>
              <a:t> Directional lights</a:t>
            </a:r>
            <a:r>
              <a:rPr lang="en-US" dirty="0" smtClean="0"/>
              <a:t> affect every object in the scene, and can produce shadows.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Need of Cross Platform Development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world has gone mobile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One of the most challenging situations for app developers is, whether to develop a </a:t>
            </a:r>
            <a:r>
              <a:rPr lang="en-US" b="1" dirty="0" smtClean="0"/>
              <a:t>native mobile app</a:t>
            </a:r>
            <a:r>
              <a:rPr lang="en-US" dirty="0" smtClean="0"/>
              <a:t> or go for </a:t>
            </a:r>
            <a:r>
              <a:rPr lang="en-US" b="1" dirty="0" smtClean="0"/>
              <a:t>cross-platform mobile app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 organizations can concentrate on only one mobile OS and avoid all the other ones, yet it is important for many businesses to focus with various operating systems.</a:t>
            </a:r>
          </a:p>
          <a:p>
            <a:r>
              <a:rPr lang="en-US" dirty="0" smtClean="0"/>
              <a:t>As a business, you require dealing with different types of customers who possess different types of devices. </a:t>
            </a:r>
          </a:p>
          <a:p>
            <a:r>
              <a:rPr lang="en-US" dirty="0" smtClean="0"/>
              <a:t>Therefore, you need to have a mobile app that could work on almost all the platforms (i.e. Android, </a:t>
            </a:r>
            <a:r>
              <a:rPr lang="en-US" dirty="0" err="1" smtClean="0"/>
              <a:t>iOS</a:t>
            </a:r>
            <a:r>
              <a:rPr lang="en-US" dirty="0" smtClean="0"/>
              <a:t>, Windows, BlackBerry, etc.)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Unity Engine for Game Development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u="sng" dirty="0" smtClean="0"/>
              <a:t>Scripting in Unity</a:t>
            </a:r>
            <a:r>
              <a:rPr lang="en-US" b="1" dirty="0" smtClean="0"/>
              <a:t>:-</a:t>
            </a:r>
          </a:p>
          <a:p>
            <a:r>
              <a:rPr lang="en-US" dirty="0" smtClean="0"/>
              <a:t>Once you have a script attached to an object, you can revise it by double clicking on it in the ‘</a:t>
            </a:r>
            <a:r>
              <a:rPr lang="en-US" b="1" dirty="0" smtClean="0"/>
              <a:t>inspector</a:t>
            </a:r>
            <a:r>
              <a:rPr lang="en-US" dirty="0" smtClean="0"/>
              <a:t>’ tab.</a:t>
            </a:r>
          </a:p>
          <a:p>
            <a:r>
              <a:rPr lang="en-US" dirty="0" smtClean="0"/>
              <a:t>Keywords and comments are highlighted in blue and green, and numerical values and strings appear in red.</a:t>
            </a:r>
          </a:p>
          <a:p>
            <a:r>
              <a:rPr lang="en-US" dirty="0" smtClean="0"/>
              <a:t>If you want a script on an object to affect the properties of a different object, you can create an empty Game-Object variable in your script, and use the </a:t>
            </a:r>
            <a:r>
              <a:rPr lang="en-US" b="1" dirty="0" smtClean="0"/>
              <a:t>inspector </a:t>
            </a:r>
            <a:r>
              <a:rPr lang="en-US" dirty="0" smtClean="0"/>
              <a:t>tab to assign it to another object in the </a:t>
            </a:r>
            <a:r>
              <a:rPr lang="en-US" b="1" dirty="0" smtClean="0"/>
              <a:t>scene </a:t>
            </a:r>
            <a:r>
              <a:rPr lang="en-US" dirty="0" smtClean="0"/>
              <a:t>tab. </a:t>
            </a:r>
          </a:p>
          <a:p>
            <a:r>
              <a:rPr lang="en-US" dirty="0" smtClean="0"/>
              <a:t>List of the elements:- </a:t>
            </a:r>
            <a:r>
              <a:rPr lang="en-US" b="1" dirty="0" smtClean="0"/>
              <a:t>Transform, Physics Engine, Cube, Renderer, Collision, Time Correction, Audio Source, Input, Debugging Script etc.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Unity Engine for Game Development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 smtClean="0"/>
              <a:t>Transform</a:t>
            </a:r>
            <a:r>
              <a:rPr lang="en-US" b="1" i="1" dirty="0" smtClean="0"/>
              <a:t>:-</a:t>
            </a:r>
            <a:r>
              <a:rPr lang="en-US" dirty="0" smtClean="0"/>
              <a:t> The transform functions for a Game-Object in Unity control the physical parameters of that object: its </a:t>
            </a:r>
            <a:r>
              <a:rPr lang="en-US" b="1" dirty="0" smtClean="0"/>
              <a:t>scale</a:t>
            </a:r>
            <a:r>
              <a:rPr lang="en-US" dirty="0" smtClean="0"/>
              <a:t>, its </a:t>
            </a:r>
            <a:r>
              <a:rPr lang="en-US" b="1" dirty="0" smtClean="0"/>
              <a:t>position</a:t>
            </a:r>
            <a:r>
              <a:rPr lang="en-US" dirty="0" smtClean="0"/>
              <a:t>, and its </a:t>
            </a:r>
            <a:r>
              <a:rPr lang="en-US" b="1" dirty="0" smtClean="0"/>
              <a:t>orientation</a:t>
            </a:r>
            <a:r>
              <a:rPr lang="en-US" dirty="0" smtClean="0"/>
              <a:t>. You can access them from within a script like this:                                      </a:t>
            </a:r>
            <a:r>
              <a:rPr lang="en-US" dirty="0" err="1" smtClean="0"/>
              <a:t>transform.position</a:t>
            </a:r>
            <a:r>
              <a:rPr lang="en-US" dirty="0" smtClean="0"/>
              <a:t> = </a:t>
            </a:r>
            <a:r>
              <a:rPr lang="en-US" dirty="0" err="1" smtClean="0"/>
              <a:t>newPositionValue</a:t>
            </a:r>
            <a:r>
              <a:rPr lang="en-US" dirty="0" smtClean="0"/>
              <a:t>;  </a:t>
            </a:r>
            <a:r>
              <a:rPr lang="en-US" dirty="0" err="1" smtClean="0"/>
              <a:t>transform.rotation</a:t>
            </a:r>
            <a:r>
              <a:rPr lang="en-US" dirty="0" smtClean="0"/>
              <a:t> = </a:t>
            </a:r>
            <a:r>
              <a:rPr lang="en-US" dirty="0" err="1" smtClean="0"/>
              <a:t>newRotationValue</a:t>
            </a:r>
            <a:r>
              <a:rPr lang="en-US" dirty="0" smtClean="0"/>
              <a:t>; </a:t>
            </a:r>
            <a:r>
              <a:rPr lang="en-US" dirty="0" err="1" smtClean="0"/>
              <a:t>transform.localScale</a:t>
            </a:r>
            <a:r>
              <a:rPr lang="en-US" dirty="0" smtClean="0"/>
              <a:t> = </a:t>
            </a:r>
            <a:r>
              <a:rPr lang="en-US" dirty="0" err="1" smtClean="0"/>
              <a:t>newScaleValue</a:t>
            </a:r>
            <a:r>
              <a:rPr lang="en-US" dirty="0" smtClean="0"/>
              <a:t>;</a:t>
            </a:r>
          </a:p>
          <a:p>
            <a:r>
              <a:rPr lang="en-US" b="1" u="sng" dirty="0" smtClean="0"/>
              <a:t>Renderer</a:t>
            </a:r>
            <a:r>
              <a:rPr lang="en-US" b="1" dirty="0" smtClean="0"/>
              <a:t>:- </a:t>
            </a:r>
            <a:r>
              <a:rPr lang="en-US" dirty="0" smtClean="0"/>
              <a:t>By using Render, You can re-assign the texture, change the color, and change the </a:t>
            </a:r>
            <a:r>
              <a:rPr lang="en-US" dirty="0" err="1" smtClean="0"/>
              <a:t>shader</a:t>
            </a:r>
            <a:r>
              <a:rPr lang="en-US" dirty="0" smtClean="0"/>
              <a:t> and visibility of the object.</a:t>
            </a:r>
          </a:p>
          <a:p>
            <a:pPr>
              <a:buNone/>
            </a:pPr>
            <a:r>
              <a:rPr lang="en-US" b="1" dirty="0" smtClean="0"/>
              <a:t>    </a:t>
            </a:r>
            <a:r>
              <a:rPr lang="en-US" dirty="0" err="1" smtClean="0"/>
              <a:t>renderer.enabled</a:t>
            </a:r>
            <a:r>
              <a:rPr lang="en-US" dirty="0" smtClean="0"/>
              <a:t> = false;                                        </a:t>
            </a:r>
            <a:r>
              <a:rPr lang="en-US" dirty="0" err="1" smtClean="0"/>
              <a:t>renderer.material.color</a:t>
            </a:r>
            <a:r>
              <a:rPr lang="en-US" dirty="0" smtClean="0"/>
              <a:t> = </a:t>
            </a:r>
            <a:r>
              <a:rPr lang="en-US" dirty="0" err="1" smtClean="0"/>
              <a:t>newColorValue</a:t>
            </a:r>
            <a:r>
              <a:rPr lang="en-US" dirty="0" smtClean="0"/>
              <a:t>; </a:t>
            </a:r>
            <a:r>
              <a:rPr lang="en-US" dirty="0" err="1" smtClean="0"/>
              <a:t>renderer.material.mainTexture</a:t>
            </a:r>
            <a:r>
              <a:rPr lang="en-US" dirty="0" smtClean="0"/>
              <a:t> = </a:t>
            </a:r>
            <a:r>
              <a:rPr lang="en-US" dirty="0" err="1" smtClean="0"/>
              <a:t>myTexture</a:t>
            </a:r>
            <a:r>
              <a:rPr lang="en-US" dirty="0" smtClean="0"/>
              <a:t>; </a:t>
            </a:r>
            <a:r>
              <a:rPr lang="en-US" dirty="0" err="1" smtClean="0"/>
              <a:t>renderer.material.shader</a:t>
            </a:r>
            <a:r>
              <a:rPr lang="en-US" dirty="0" smtClean="0"/>
              <a:t> = </a:t>
            </a:r>
            <a:r>
              <a:rPr lang="en-US" dirty="0" err="1" smtClean="0"/>
              <a:t>newShaderValue</a:t>
            </a:r>
            <a:r>
              <a:rPr lang="en-US" dirty="0" smtClean="0"/>
              <a:t>; </a:t>
            </a:r>
            <a:endParaRPr lang="en-US" u="sng" dirty="0" smtClean="0"/>
          </a:p>
          <a:p>
            <a:r>
              <a:rPr lang="en-US" b="1" u="sng" dirty="0" smtClean="0"/>
              <a:t>Physics Engine</a:t>
            </a:r>
            <a:r>
              <a:rPr lang="en-US" b="1" dirty="0" smtClean="0"/>
              <a:t>:- </a:t>
            </a:r>
            <a:r>
              <a:rPr lang="en-US" dirty="0" smtClean="0"/>
              <a:t>It allows you to assign the physical properties of objects.</a:t>
            </a:r>
            <a:endParaRPr lang="en-US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Unity Engine for Game Development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715000"/>
          </a:xfrm>
        </p:spPr>
        <p:txBody>
          <a:bodyPr>
            <a:normAutofit fontScale="77500" lnSpcReduction="20000"/>
          </a:bodyPr>
          <a:lstStyle/>
          <a:p>
            <a:r>
              <a:rPr lang="en-US" b="1" u="sng" dirty="0" smtClean="0"/>
              <a:t>Collision</a:t>
            </a:r>
            <a:r>
              <a:rPr lang="en-US" b="1" dirty="0" smtClean="0"/>
              <a:t>:-  </a:t>
            </a:r>
            <a:r>
              <a:rPr lang="en-US" dirty="0" smtClean="0"/>
              <a:t>When building a game, you’d like a collision to result in some change-of-state in your code, beyond just physics simulation. For this, you’ll need a collision detection method.</a:t>
            </a:r>
          </a:p>
          <a:p>
            <a:r>
              <a:rPr lang="en-US" b="1" u="sng" dirty="0" smtClean="0"/>
              <a:t>Time Correction</a:t>
            </a:r>
            <a:r>
              <a:rPr lang="en-US" b="1" dirty="0" smtClean="0"/>
              <a:t>:- </a:t>
            </a:r>
            <a:r>
              <a:rPr lang="en-US" dirty="0" smtClean="0"/>
              <a:t>One important factor to keep in mind when you’re manipulating object then do it with frame-rate. </a:t>
            </a:r>
          </a:p>
          <a:p>
            <a:r>
              <a:rPr lang="en-US" b="1" u="sng" dirty="0" smtClean="0"/>
              <a:t>Audio Sources and Listeners</a:t>
            </a:r>
            <a:r>
              <a:rPr lang="en-US" b="1" dirty="0" smtClean="0"/>
              <a:t>:-</a:t>
            </a:r>
            <a:r>
              <a:rPr lang="en-US" dirty="0" smtClean="0"/>
              <a:t> Unity supports two kinds of sounds: 2D and 3D sounds. 3D sounds vary their volume based on distance.                              </a:t>
            </a:r>
            <a:r>
              <a:rPr lang="en-US" dirty="0" smtClean="0"/>
              <a:t>                                                          </a:t>
            </a:r>
            <a:r>
              <a:rPr lang="en-US" dirty="0" smtClean="0"/>
              <a:t>You can use </a:t>
            </a:r>
            <a:r>
              <a:rPr lang="en-US" b="1" dirty="0" err="1" smtClean="0"/>
              <a:t>AudioSourceObject.Pause</a:t>
            </a:r>
            <a:r>
              <a:rPr lang="en-US" b="1" dirty="0" smtClean="0"/>
              <a:t>()</a:t>
            </a:r>
            <a:r>
              <a:rPr lang="en-US" dirty="0" smtClean="0"/>
              <a:t> and </a:t>
            </a:r>
            <a:r>
              <a:rPr lang="en-US" b="1" dirty="0" err="1" smtClean="0"/>
              <a:t>AudioSourceObject.Play</a:t>
            </a:r>
            <a:r>
              <a:rPr lang="en-US" b="1" dirty="0" smtClean="0"/>
              <a:t>() </a:t>
            </a:r>
            <a:r>
              <a:rPr lang="en-US" dirty="0" smtClean="0"/>
              <a:t>to control sound files.</a:t>
            </a:r>
          </a:p>
          <a:p>
            <a:r>
              <a:rPr lang="en-US" b="1" u="sng" dirty="0" smtClean="0"/>
              <a:t>Input</a:t>
            </a:r>
            <a:r>
              <a:rPr lang="en-US" b="1" dirty="0" smtClean="0"/>
              <a:t>:- </a:t>
            </a:r>
            <a:r>
              <a:rPr lang="en-US" dirty="0" smtClean="0"/>
              <a:t>A game that doesn’t take any input from the user isn’t much of a game.                                                                             There are a lot of different kinds of input you can read in.</a:t>
            </a:r>
          </a:p>
          <a:p>
            <a:r>
              <a:rPr lang="en-US" b="1" u="sng" dirty="0" smtClean="0"/>
              <a:t>Debugging a Script</a:t>
            </a:r>
            <a:r>
              <a:rPr lang="en-US" b="1" dirty="0" smtClean="0"/>
              <a:t>:- </a:t>
            </a:r>
            <a:r>
              <a:rPr lang="en-US" dirty="0" smtClean="0"/>
              <a:t>Using it, you can easily find out error if any in your game.</a:t>
            </a:r>
            <a:br>
              <a:rPr lang="en-US" dirty="0" smtClean="0"/>
            </a:b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Unity Engine for Game Development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867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u="sng" dirty="0" smtClean="0"/>
              <a:t>Exploring the Documentation / Learning</a:t>
            </a:r>
            <a:r>
              <a:rPr lang="en-US" b="1" dirty="0" smtClean="0"/>
              <a:t>:-</a:t>
            </a:r>
          </a:p>
          <a:p>
            <a:r>
              <a:rPr lang="en-US" dirty="0" smtClean="0"/>
              <a:t>Unity is a complex engine with Documentation and Learning guide.  </a:t>
            </a:r>
          </a:p>
          <a:p>
            <a:r>
              <a:rPr lang="en-US" dirty="0" smtClean="0"/>
              <a:t>This guide will give you a strong starting place for developing a game.</a:t>
            </a:r>
          </a:p>
          <a:p>
            <a:r>
              <a:rPr lang="en-US" dirty="0" smtClean="0"/>
              <a:t> If you’re having trouble with the editor and interface of Unity, there is a long list of high-quality </a:t>
            </a:r>
            <a:r>
              <a:rPr lang="en-US" b="1" dirty="0" smtClean="0"/>
              <a:t>Unity video tutorials</a:t>
            </a:r>
            <a:r>
              <a:rPr lang="en-US" dirty="0" smtClean="0"/>
              <a:t> and </a:t>
            </a:r>
            <a:r>
              <a:rPr lang="en-US" b="1" dirty="0" smtClean="0"/>
              <a:t>unity</a:t>
            </a:r>
            <a:r>
              <a:rPr lang="en-US" dirty="0" smtClean="0"/>
              <a:t> </a:t>
            </a:r>
            <a:r>
              <a:rPr lang="en-US" b="1" dirty="0" smtClean="0"/>
              <a:t>text tutorials </a:t>
            </a:r>
            <a:r>
              <a:rPr lang="en-US" dirty="0" smtClean="0"/>
              <a:t>are also available.</a:t>
            </a:r>
          </a:p>
          <a:p>
            <a:r>
              <a:rPr lang="en-US" dirty="0" smtClean="0"/>
              <a:t>Finally, if you have questions beyond the scope of documentation or tutorials, you can ask specific questions at </a:t>
            </a:r>
            <a:r>
              <a:rPr lang="en-US" b="1" dirty="0" smtClean="0"/>
              <a:t>answers.Unity3d.com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Cross Platform Development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Cross-platform </a:t>
            </a:r>
            <a:r>
              <a:rPr lang="en-US" dirty="0"/>
              <a:t>apps work on multiple operating systems with a single code base</a:t>
            </a:r>
            <a:r>
              <a:rPr lang="en-US" dirty="0" smtClean="0"/>
              <a:t>.</a:t>
            </a:r>
          </a:p>
          <a:p>
            <a:r>
              <a:rPr lang="en-US" dirty="0"/>
              <a:t>With careful planning around 50%-80% </a:t>
            </a:r>
            <a:r>
              <a:rPr lang="en-US" dirty="0" smtClean="0"/>
              <a:t>code can </a:t>
            </a:r>
            <a:r>
              <a:rPr lang="en-US" dirty="0"/>
              <a:t>be </a:t>
            </a:r>
            <a:r>
              <a:rPr lang="en-US" dirty="0" smtClean="0"/>
              <a:t>reused </a:t>
            </a:r>
            <a:r>
              <a:rPr lang="en-US" dirty="0"/>
              <a:t>across-platforms. This results in faster development and reduced costs</a:t>
            </a:r>
            <a:r>
              <a:rPr lang="en-US" dirty="0" smtClean="0"/>
              <a:t>.</a:t>
            </a:r>
          </a:p>
          <a:p>
            <a:r>
              <a:rPr lang="en-US" dirty="0"/>
              <a:t>Cross-platform development provides more benefits during the maintenance period. If a bug is found in a common codebase it needs to be fixed only once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don’t need to learn platform </a:t>
            </a:r>
            <a:r>
              <a:rPr lang="en-US" dirty="0"/>
              <a:t>specific development language</a:t>
            </a:r>
            <a:r>
              <a:rPr lang="en-US" dirty="0" smtClean="0"/>
              <a:t>.</a:t>
            </a:r>
          </a:p>
          <a:p>
            <a:r>
              <a:rPr lang="en-US" dirty="0"/>
              <a:t>There are 2 types of cross-platform apps:</a:t>
            </a:r>
          </a:p>
          <a:p>
            <a:pPr>
              <a:buNone/>
            </a:pPr>
            <a:r>
              <a:rPr lang="en-US" dirty="0" smtClean="0"/>
              <a:t>	1. Native </a:t>
            </a:r>
            <a:r>
              <a:rPr lang="en-US" dirty="0"/>
              <a:t>Cross-Platform Apps</a:t>
            </a:r>
          </a:p>
          <a:p>
            <a:pPr>
              <a:buNone/>
            </a:pPr>
            <a:r>
              <a:rPr lang="en-US" dirty="0" smtClean="0"/>
              <a:t>	2. Hybrid </a:t>
            </a:r>
            <a:r>
              <a:rPr lang="en-US" dirty="0"/>
              <a:t>‘HTML5’ Cross-Platform </a:t>
            </a:r>
            <a:r>
              <a:rPr lang="en-US" dirty="0" smtClean="0"/>
              <a:t>Apps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Native Cross-Platform Apps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15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major mobile operating system has its own SDK </a:t>
            </a:r>
            <a:r>
              <a:rPr lang="en-US" dirty="0" smtClean="0"/>
              <a:t>to </a:t>
            </a:r>
            <a:r>
              <a:rPr lang="en-US" dirty="0"/>
              <a:t>create mobile apps</a:t>
            </a:r>
            <a:r>
              <a:rPr lang="en-US" dirty="0" smtClean="0"/>
              <a:t>.</a:t>
            </a:r>
          </a:p>
          <a:p>
            <a:r>
              <a:rPr lang="en-US" dirty="0"/>
              <a:t>These SDKs also have preferred programming languages which are supported by the OS vendor</a:t>
            </a:r>
            <a:r>
              <a:rPr lang="en-US" dirty="0" smtClean="0"/>
              <a:t>.</a:t>
            </a:r>
          </a:p>
          <a:p>
            <a:r>
              <a:rPr lang="en-US" dirty="0"/>
              <a:t>For example, for </a:t>
            </a:r>
            <a:r>
              <a:rPr lang="en-US" dirty="0" err="1"/>
              <a:t>iOS</a:t>
            </a:r>
            <a:r>
              <a:rPr lang="en-US" dirty="0"/>
              <a:t>, Objective-C and Swift are the preferred programming languages supported by Apple, whereas for Android, Java is the preferred language supported by Google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development of Cross Platform Apps, a </a:t>
            </a:r>
            <a:r>
              <a:rPr lang="en-US" dirty="0"/>
              <a:t>third party vendor chooses a programming language and creates a </a:t>
            </a:r>
            <a:r>
              <a:rPr lang="en-US" dirty="0" smtClean="0"/>
              <a:t>unified API of SDK </a:t>
            </a:r>
            <a:r>
              <a:rPr lang="en-US" dirty="0"/>
              <a:t>provided by the various OS vendors.  </a:t>
            </a:r>
            <a:endParaRPr lang="en-US" dirty="0" smtClean="0"/>
          </a:p>
          <a:p>
            <a:r>
              <a:rPr lang="en-US" dirty="0"/>
              <a:t>Popular Native Cross-Platform </a:t>
            </a:r>
            <a:r>
              <a:rPr lang="en-US" dirty="0" smtClean="0"/>
              <a:t>Frameworks:-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Xamarin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/>
              <a:t>Appcelerator</a:t>
            </a:r>
            <a:r>
              <a:rPr lang="en-US" dirty="0"/>
              <a:t> </a:t>
            </a:r>
            <a:r>
              <a:rPr lang="en-US" dirty="0" smtClean="0"/>
              <a:t>Titanium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NativeScript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QT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RubyMotion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Hybrid ‘HTML5’ Cross-Platform Apps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/>
          </a:bodyPr>
          <a:lstStyle/>
          <a:p>
            <a:r>
              <a:rPr lang="en-US" sz="2000" dirty="0" err="1"/>
              <a:t>iOS</a:t>
            </a:r>
            <a:r>
              <a:rPr lang="en-US" sz="2000" dirty="0"/>
              <a:t>, Android and Windows Phone, all have a very advanced browser component in their SDKs. </a:t>
            </a:r>
            <a:endParaRPr lang="en-US" sz="2000" dirty="0" smtClean="0"/>
          </a:p>
          <a:p>
            <a:r>
              <a:rPr lang="en-US" sz="2000" dirty="0" smtClean="0"/>
              <a:t>For using this </a:t>
            </a:r>
            <a:r>
              <a:rPr lang="en-US" sz="2000" b="1" dirty="0" err="1"/>
              <a:t>WebView</a:t>
            </a:r>
            <a:r>
              <a:rPr lang="en-US" sz="2000" dirty="0"/>
              <a:t> component, programmers are able to use standard </a:t>
            </a:r>
            <a:r>
              <a:rPr lang="en-US" sz="2000" b="1" dirty="0"/>
              <a:t>HTML5</a:t>
            </a:r>
            <a:r>
              <a:rPr lang="en-US" sz="2000" dirty="0"/>
              <a:t> web technologies to design and program parts of their application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Most </a:t>
            </a:r>
            <a:r>
              <a:rPr lang="en-US" sz="2000" dirty="0"/>
              <a:t>popular hybrid cross-platform </a:t>
            </a:r>
            <a:r>
              <a:rPr lang="en-US" sz="2000" dirty="0" smtClean="0"/>
              <a:t>framework is </a:t>
            </a:r>
            <a:r>
              <a:rPr lang="en-US" sz="2000" b="1" dirty="0" smtClean="0"/>
              <a:t>Phone-Gap</a:t>
            </a:r>
            <a:r>
              <a:rPr lang="en-US" sz="2000" dirty="0" smtClean="0"/>
              <a:t>.</a:t>
            </a:r>
          </a:p>
        </p:txBody>
      </p:sp>
      <p:pic>
        <p:nvPicPr>
          <p:cNvPr id="4" name="Picture 3" descr="1fig1.jpg"/>
          <p:cNvPicPr>
            <a:picLocks noChangeAspect="1"/>
          </p:cNvPicPr>
          <p:nvPr/>
        </p:nvPicPr>
        <p:blipFill>
          <a:blip r:embed="rId2"/>
          <a:srcRect l="4007" r="6511" b="6882"/>
          <a:stretch>
            <a:fillRect/>
          </a:stretch>
        </p:blipFill>
        <p:spPr>
          <a:xfrm>
            <a:off x="609600" y="2819400"/>
            <a:ext cx="78486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Introduction to QT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838200"/>
            <a:ext cx="8686800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Introduction to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838200"/>
            <a:ext cx="8686800" cy="586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Introduction to QT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90600"/>
            <a:ext cx="868680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783</Words>
  <Application>Microsoft Office PowerPoint</Application>
  <PresentationFormat>On-screen Show (4:3)</PresentationFormat>
  <Paragraphs>115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Lecture 32 </vt:lpstr>
      <vt:lpstr>Lecture 32 </vt:lpstr>
      <vt:lpstr>Need of Cross Platform Development </vt:lpstr>
      <vt:lpstr> Cross Platform Development  </vt:lpstr>
      <vt:lpstr>Native Cross-Platform Apps </vt:lpstr>
      <vt:lpstr>Hybrid ‘HTML5’ Cross-Platform Apps </vt:lpstr>
      <vt:lpstr>Introduction to QT </vt:lpstr>
      <vt:lpstr>Introduction to QT </vt:lpstr>
      <vt:lpstr>Introduction to QT </vt:lpstr>
      <vt:lpstr>Introduction to QT </vt:lpstr>
      <vt:lpstr>Introduction to QT </vt:lpstr>
      <vt:lpstr>Introduction to QT </vt:lpstr>
      <vt:lpstr>Platforms Supported by QT </vt:lpstr>
      <vt:lpstr>Platforms Supported by QT </vt:lpstr>
      <vt:lpstr>Platforms Supported by QT </vt:lpstr>
      <vt:lpstr>Platforms Supported by QT </vt:lpstr>
      <vt:lpstr>Platforms Supported by QT </vt:lpstr>
      <vt:lpstr>Platforms Supported by QT </vt:lpstr>
      <vt:lpstr>Modules and Tools of QT </vt:lpstr>
      <vt:lpstr>Modules and Tools of QT </vt:lpstr>
      <vt:lpstr>Modules and Tools of QT </vt:lpstr>
      <vt:lpstr>Modules and Tools of QT </vt:lpstr>
      <vt:lpstr>Modules and Tools of QT </vt:lpstr>
      <vt:lpstr>Modules and Tools of QT </vt:lpstr>
      <vt:lpstr>Modules and Tools of QT </vt:lpstr>
      <vt:lpstr> Unity Engine for Game Development </vt:lpstr>
      <vt:lpstr> Unity Engine for Game Development  </vt:lpstr>
      <vt:lpstr> Unity Engine for Game Development  </vt:lpstr>
      <vt:lpstr> Unity Engine for Game Development  </vt:lpstr>
      <vt:lpstr> Unity Engine for Game Development  </vt:lpstr>
      <vt:lpstr> Unity Engine for Game Development  </vt:lpstr>
      <vt:lpstr> Unity Engine for Game Development  </vt:lpstr>
      <vt:lpstr> Unity Engine for Game Development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32</dc:title>
  <dc:creator>Pooja</dc:creator>
  <cp:lastModifiedBy>Pooja</cp:lastModifiedBy>
  <cp:revision>156</cp:revision>
  <dcterms:created xsi:type="dcterms:W3CDTF">2016-10-24T05:35:24Z</dcterms:created>
  <dcterms:modified xsi:type="dcterms:W3CDTF">2016-10-25T17:28:50Z</dcterms:modified>
</cp:coreProperties>
</file>